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699" r:id="rId3"/>
  </p:sldMasterIdLst>
  <p:notesMasterIdLst>
    <p:notesMasterId r:id="rId18"/>
  </p:notesMasterIdLst>
  <p:sldIdLst>
    <p:sldId id="262" r:id="rId4"/>
    <p:sldId id="345" r:id="rId5"/>
    <p:sldId id="346" r:id="rId6"/>
    <p:sldId id="340" r:id="rId7"/>
    <p:sldId id="348" r:id="rId8"/>
    <p:sldId id="350" r:id="rId9"/>
    <p:sldId id="351" r:id="rId10"/>
    <p:sldId id="353" r:id="rId11"/>
    <p:sldId id="352" r:id="rId12"/>
    <p:sldId id="356" r:id="rId13"/>
    <p:sldId id="357" r:id="rId14"/>
    <p:sldId id="294" r:id="rId15"/>
    <p:sldId id="354" r:id="rId16"/>
    <p:sldId id="35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42C"/>
    <a:srgbClr val="BD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2321" autoAdjust="0"/>
  </p:normalViewPr>
  <p:slideViewPr>
    <p:cSldViewPr>
      <p:cViewPr varScale="1">
        <p:scale>
          <a:sx n="68" d="100"/>
          <a:sy n="68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7B707-DE5F-4BE0-87F7-545D821849C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B64B-0055-4434-AB4F-C6F883CA4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9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CAF2-32D4-460C-8C28-600924671D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54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B64B-0055-4434-AB4F-C6F883CA46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7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2DAFD-0E89-4593-A387-B655F595F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CAF2-32D4-460C-8C28-600924671D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3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B64B-0055-4434-AB4F-C6F883CA46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8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B64B-0055-4434-AB4F-C6F883CA46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2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B64B-0055-4434-AB4F-C6F883CA46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3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B64B-0055-4434-AB4F-C6F883CA46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42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B64B-0055-4434-AB4F-C6F883CA46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4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B64B-0055-4434-AB4F-C6F883CA46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05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B64B-0055-4434-AB4F-C6F883CA46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33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0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Presentation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Presentation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2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fl" descr="         Internal"/>
          <p:cNvSpPr txBox="1"/>
          <p:nvPr userDrawn="1"/>
        </p:nvSpPr>
        <p:spPr>
          <a:xfrm>
            <a:off x="0" y="7316344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dirty="0">
                <a:solidFill>
                  <a:srgbClr val="CA001F"/>
                </a:solidFill>
                <a:latin typeface="arial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38590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 1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21"/>
          </p:nvPr>
        </p:nvSpPr>
        <p:spPr>
          <a:xfrm>
            <a:off x="347663" y="3084513"/>
            <a:ext cx="8386762" cy="2976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46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 +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80151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8" name="Segnaposto immagine 16"/>
          <p:cNvSpPr>
            <a:spLocks noGrp="1"/>
          </p:cNvSpPr>
          <p:nvPr>
            <p:ph type="pic" sz="quarter" idx="16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177471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Picture +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egnaposto immagine 16"/>
          <p:cNvSpPr>
            <a:spLocks noGrp="1"/>
          </p:cNvSpPr>
          <p:nvPr>
            <p:ph type="pic" sz="quarter" idx="16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19385" y="1682750"/>
            <a:ext cx="4132303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122986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hart +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17" name="Segnaposto grafico 4"/>
          <p:cNvSpPr>
            <a:spLocks noGrp="1"/>
          </p:cNvSpPr>
          <p:nvPr>
            <p:ph type="chart"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69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hart +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17" name="Segnaposto grafico 4"/>
          <p:cNvSpPr>
            <a:spLocks noGrp="1"/>
          </p:cNvSpPr>
          <p:nvPr>
            <p:ph type="chart"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5044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 + Char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20" name="Segnaposto grafico 2"/>
          <p:cNvSpPr>
            <a:spLocks noGrp="1"/>
          </p:cNvSpPr>
          <p:nvPr>
            <p:ph type="chart"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13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 Big bullet + Char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20" name="Segnaposto grafico 2"/>
          <p:cNvSpPr>
            <a:spLocks noGrp="1"/>
          </p:cNvSpPr>
          <p:nvPr>
            <p:ph type="chart"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1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879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har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1" y="1682750"/>
            <a:ext cx="8391888" cy="4378325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4761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able +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3873595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96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Presentation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Presentation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2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b="1" dirty="0" err="1">
                <a:solidFill>
                  <a:schemeClr val="tx2"/>
                </a:solidFill>
              </a:rPr>
              <a:t>Department</a:t>
            </a:r>
            <a:r>
              <a:rPr lang="it-IT" sz="12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b="1" dirty="0">
                <a:solidFill>
                  <a:schemeClr val="tx2"/>
                </a:solidFill>
              </a:rPr>
              <a:t>Country: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Department</a:t>
            </a:r>
            <a:r>
              <a:rPr lang="it-IT" dirty="0"/>
              <a:t> </a:t>
            </a:r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Country </a:t>
            </a:r>
            <a:r>
              <a:rPr lang="it-IT" dirty="0" err="1"/>
              <a:t>Name</a:t>
            </a:r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9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 + Tabl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3084512"/>
            <a:ext cx="8386762" cy="2976563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16299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 Big bulle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3084512"/>
            <a:ext cx="8386762" cy="2976563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1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793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abl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Segnaposto tabella 18"/>
          <p:cNvSpPr>
            <a:spLocks noGrp="1"/>
          </p:cNvSpPr>
          <p:nvPr>
            <p:ph type="tbl" sz="quarter" idx="18"/>
          </p:nvPr>
        </p:nvSpPr>
        <p:spPr>
          <a:xfrm>
            <a:off x="347663" y="1682750"/>
            <a:ext cx="8386762" cy="4378325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107589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tables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Segnaposto tabella 18"/>
          <p:cNvSpPr>
            <a:spLocks noGrp="1"/>
          </p:cNvSpPr>
          <p:nvPr>
            <p:ph type="tbl" sz="quarter" idx="18"/>
          </p:nvPr>
        </p:nvSpPr>
        <p:spPr>
          <a:xfrm>
            <a:off x="347663" y="4879971"/>
            <a:ext cx="8386762" cy="1181104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9" name="Segnaposto tabella 18"/>
          <p:cNvSpPr>
            <a:spLocks noGrp="1"/>
          </p:cNvSpPr>
          <p:nvPr>
            <p:ph type="tbl" sz="quarter" idx="19"/>
          </p:nvPr>
        </p:nvSpPr>
        <p:spPr>
          <a:xfrm>
            <a:off x="352609" y="1682751"/>
            <a:ext cx="8386762" cy="3075934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7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1554079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2421041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 + Char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22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4286821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hart +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1762963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 + flowchar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0910" y="1682750"/>
            <a:ext cx="4132303" cy="4378325"/>
          </a:xfrm>
        </p:spPr>
        <p:txBody>
          <a:bodyPr/>
          <a:lstStyle/>
          <a:p>
            <a:pPr lvl="0"/>
            <a:r>
              <a:rPr lang="it-IT" dirty="0"/>
              <a:t>Fare clic per </a:t>
            </a:r>
            <a:r>
              <a:rPr lang="it-IT" dirty="0" err="1"/>
              <a:t>mdificare</a:t>
            </a:r>
            <a:r>
              <a:rPr lang="it-IT" dirty="0"/>
              <a:t>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1" name="Segnaposto SmartArt 2"/>
          <p:cNvSpPr>
            <a:spLocks noGrp="1"/>
          </p:cNvSpPr>
          <p:nvPr>
            <p:ph type="dgm" sz="quarter" idx="18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847318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lowchar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Segnaposto SmartArt 17"/>
          <p:cNvSpPr>
            <a:spLocks noGrp="1"/>
          </p:cNvSpPr>
          <p:nvPr>
            <p:ph type="dgm" sz="quarter" idx="18"/>
          </p:nvPr>
        </p:nvSpPr>
        <p:spPr>
          <a:xfrm>
            <a:off x="347663" y="1682750"/>
            <a:ext cx="8386762" cy="4378325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20454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2" name="Freccia destra 1"/>
          <p:cNvSpPr/>
          <p:nvPr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32" name="Connettore 1 31"/>
          <p:cNvCxnSpPr/>
          <p:nvPr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35" name="Connettore 1 34"/>
          <p:cNvCxnSpPr/>
          <p:nvPr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41" name="Connettore 1 40"/>
          <p:cNvCxnSpPr/>
          <p:nvPr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44" name="Connettore 1 43"/>
          <p:cNvCxnSpPr/>
          <p:nvPr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47" name="Connettore 1 46"/>
          <p:cNvCxnSpPr/>
          <p:nvPr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50" name="Connettore 1 49"/>
          <p:cNvCxnSpPr/>
          <p:nvPr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56" name="Connettore 1 55"/>
          <p:cNvCxnSpPr/>
          <p:nvPr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11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Title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63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2279269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object 3"/>
          <p:cNvSpPr txBox="1"/>
          <p:nvPr/>
        </p:nvSpPr>
        <p:spPr>
          <a:xfrm>
            <a:off x="357774" y="716294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>
                <a:solidFill>
                  <a:schemeClr val="tx2"/>
                </a:solidFill>
                <a:latin typeface="Arial"/>
                <a:cs typeface="Arial"/>
              </a:rPr>
              <a:t>Team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Job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555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object 3"/>
          <p:cNvSpPr txBox="1"/>
          <p:nvPr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 err="1">
                <a:solidFill>
                  <a:schemeClr val="tx2"/>
                </a:solidFill>
                <a:latin typeface="Arial"/>
                <a:cs typeface="Arial"/>
              </a:rPr>
              <a:t>Next</a:t>
            </a:r>
            <a:r>
              <a:rPr lang="it-IT" sz="2000" spc="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it-IT" sz="2000" spc="0" dirty="0" err="1">
                <a:solidFill>
                  <a:schemeClr val="tx2"/>
                </a:solidFill>
                <a:latin typeface="Arial"/>
                <a:cs typeface="Arial"/>
              </a:rPr>
              <a:t>steps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Data </a:t>
            </a:r>
            <a:r>
              <a:rPr lang="it-IT" dirty="0" err="1"/>
              <a:t>Arial</a:t>
            </a:r>
            <a:r>
              <a:rPr lang="it-IT" dirty="0"/>
              <a:t> Regular 10pt</a:t>
            </a:r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/>
              <a:t>Nome Evento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</p:spTree>
    <p:extLst>
      <p:ext uri="{BB962C8B-B14F-4D97-AF65-F5344CB8AC3E}">
        <p14:creationId xmlns:p14="http://schemas.microsoft.com/office/powerpoint/2010/main" val="4006865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en-US"/>
              <a:t>Click icon to add chart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3550141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311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452182"/>
            <a:fld id="{C465A074-71B0-1C47-A455-7677837C124E}" type="slidenum">
              <a:rPr lang="en-US" smtClean="0">
                <a:solidFill>
                  <a:srgbClr val="BD2027"/>
                </a:solidFill>
              </a:rPr>
              <a:pPr defTabSz="452182"/>
              <a:t>‹#›</a:t>
            </a:fld>
            <a:endParaRPr lang="en-US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Arial Regular 20/22pt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2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0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</a:t>
            </a:r>
            <a:br>
              <a:rPr lang="en-US" dirty="0"/>
            </a:br>
            <a:r>
              <a:rPr lang="en-US" dirty="0"/>
              <a:t>Arial Regular 15/17pt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4" y="1682751"/>
            <a:ext cx="8391525" cy="4378325"/>
          </a:xfrm>
        </p:spPr>
        <p:txBody>
          <a:bodyPr/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813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1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3375E753-4A84-42C1-8253-52DEF6E4AAD6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56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8656639" y="102017"/>
            <a:ext cx="200025" cy="1792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defTabSz="456777">
              <a:defRPr sz="699">
                <a:solidFill>
                  <a:srgbClr val="C00000"/>
                </a:solidFill>
                <a:latin typeface="Arial"/>
                <a:ea typeface="+mn-ea"/>
                <a:cs typeface="+mn-cs"/>
                <a:sym typeface="Arial"/>
              </a:defRPr>
            </a:lvl1pPr>
          </a:lstStyle>
          <a:p>
            <a:pPr>
              <a:defRPr/>
            </a:pPr>
            <a:fld id="{EF84E488-9862-49CF-940E-D1874C23848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293961" y="148109"/>
            <a:ext cx="2223124" cy="8976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lnSpc>
                <a:spcPts val="699"/>
              </a:lnSpc>
              <a:defRPr sz="699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Section 00</a:t>
            </a:r>
          </a:p>
        </p:txBody>
      </p:sp>
      <p:sp>
        <p:nvSpPr>
          <p:cNvPr id="22" name="Titolo 1"/>
          <p:cNvSpPr>
            <a:spLocks noGrp="1"/>
          </p:cNvSpPr>
          <p:nvPr>
            <p:ph type="ctrTitle" hasCustomPrompt="1"/>
          </p:nvPr>
        </p:nvSpPr>
        <p:spPr>
          <a:xfrm>
            <a:off x="293960" y="397990"/>
            <a:ext cx="8386686" cy="564257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l">
              <a:lnSpc>
                <a:spcPts val="2198"/>
              </a:lnSpc>
              <a:defRPr sz="1998" b="0" i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Slide Title</a:t>
            </a:r>
            <a:br>
              <a:rPr lang="en-GB" dirty="0"/>
            </a:br>
            <a:r>
              <a:rPr lang="en-GB" dirty="0"/>
              <a:t>Arial Regular 20/22pt</a:t>
            </a:r>
          </a:p>
        </p:txBody>
      </p:sp>
      <p:sp>
        <p:nvSpPr>
          <p:cNvPr id="25" name="object 3"/>
          <p:cNvSpPr txBox="1"/>
          <p:nvPr userDrawn="1"/>
        </p:nvSpPr>
        <p:spPr>
          <a:xfrm>
            <a:off x="293971" y="6454010"/>
            <a:ext cx="1977185" cy="26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89" marR="0" lvl="0" indent="0" algn="l" defTabSz="456777" rtl="0" eaLnBrk="1" fontAlgn="auto" latinLnBrk="0" hangingPunct="1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99" b="0" i="0" u="none" strike="noStrike" kern="1200" cap="none" spc="0" normalizeH="0" baseline="0" noProof="0" dirty="0">
                <a:ln>
                  <a:noFill/>
                </a:ln>
                <a:solidFill>
                  <a:srgbClr val="BD2027"/>
                </a:solidFill>
                <a:effectLst/>
                <a:uLnTx/>
                <a:uFillTx/>
                <a:latin typeface="Arial"/>
                <a:cs typeface="Arial"/>
              </a:rPr>
              <a:t>© Assicurazioni Generali</a:t>
            </a:r>
          </a:p>
        </p:txBody>
      </p:sp>
      <p:pic>
        <p:nvPicPr>
          <p:cNvPr id="26" name="Picture 3" descr="J:\Transfer\PRO Allgemein\Kommunikation\Neue Powerpointvorlage - Group Brand\Balken_Titel.emf"/>
          <p:cNvPicPr preferRelativeResize="0"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495"/>
          <a:stretch/>
        </p:blipFill>
        <p:spPr bwMode="auto">
          <a:xfrm>
            <a:off x="11" y="2"/>
            <a:ext cx="201027" cy="133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 descr="generali_logo_oriz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69" y="6405882"/>
            <a:ext cx="1085195" cy="1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48">
          <p15:clr>
            <a:srgbClr val="FBAE40"/>
          </p15:clr>
        </p15:guide>
        <p15:guide id="3" pos="2812">
          <p15:clr>
            <a:srgbClr val="FBAE40"/>
          </p15:clr>
        </p15:guide>
        <p15:guide id="4" pos="4195">
          <p15:clr>
            <a:srgbClr val="FBAE40"/>
          </p15:clr>
        </p15:guide>
        <p15:guide id="5" pos="4354">
          <p15:clr>
            <a:srgbClr val="FBAE40"/>
          </p15:clr>
        </p15:guide>
        <p15:guide id="6" pos="1565">
          <p15:clr>
            <a:srgbClr val="FBAE40"/>
          </p15:clr>
        </p15:guide>
        <p15:guide id="7" pos="1406">
          <p15:clr>
            <a:srgbClr val="FBAE40"/>
          </p15:clr>
        </p15:guide>
        <p15:guide id="8" orient="horz" pos="1803">
          <p15:clr>
            <a:srgbClr val="FBAE40"/>
          </p15:clr>
        </p15:guide>
        <p15:guide id="9" orient="horz" pos="714">
          <p15:clr>
            <a:srgbClr val="FBAE40"/>
          </p15:clr>
        </p15:guide>
        <p15:guide id="10" orient="horz" pos="2914">
          <p15:clr>
            <a:srgbClr val="FBAE40"/>
          </p15:clr>
        </p15:guide>
        <p15:guide id="11" pos="5579">
          <p15:clr>
            <a:srgbClr val="FBAE40"/>
          </p15:clr>
        </p15:guide>
        <p15:guide id="12" pos="18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200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E9BCA795-6DB1-0248-99D5-883AF2D12726}" type="datetime4">
              <a:rPr lang="it-IT" smtClean="0"/>
              <a:t>25 ottobre 2018</a:t>
            </a:fld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3300" b="1" baseline="0" dirty="0" err="1">
                <a:solidFill>
                  <a:schemeClr val="tx2"/>
                </a:solidFill>
              </a:rPr>
              <a:t>Thank</a:t>
            </a:r>
            <a:r>
              <a:rPr lang="it-IT" sz="3300" b="1" baseline="0" dirty="0">
                <a:solidFill>
                  <a:schemeClr val="tx2"/>
                </a:solidFill>
              </a:rPr>
              <a:t> </a:t>
            </a:r>
            <a:r>
              <a:rPr lang="it-IT" sz="3300" b="1" baseline="0" dirty="0" err="1">
                <a:solidFill>
                  <a:schemeClr val="tx2"/>
                </a:solidFill>
              </a:rPr>
              <a:t>You</a:t>
            </a:r>
            <a:r>
              <a:rPr lang="it-IT" sz="3300" b="1" baseline="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000" b="1" baseline="0" dirty="0" err="1">
                <a:solidFill>
                  <a:schemeClr val="tx2"/>
                </a:solidFill>
              </a:rPr>
              <a:t>Contacts</a:t>
            </a:r>
            <a:r>
              <a:rPr lang="it-IT" sz="1000" b="1" baseline="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r>
              <a:rPr lang="it-IT" dirty="0"/>
              <a:t> +39 / Fax </a:t>
            </a:r>
            <a:r>
              <a:rPr lang="it-IT" dirty="0" err="1"/>
              <a:t>Number</a:t>
            </a:r>
            <a:r>
              <a:rPr lang="it-IT" dirty="0"/>
              <a:t> +39 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Website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/>
              <a:t>Department</a:t>
            </a:r>
            <a:endParaRPr lang="it-IT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4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00" y="304800"/>
            <a:ext cx="840130" cy="684000"/>
          </a:xfrm>
          <a:prstGeom prst="rect">
            <a:avLst/>
          </a:prstGeom>
        </p:spPr>
      </p:pic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fld id="{83DC1A86-D85A-A949-A1D2-6EEAEFB23884}" type="datetime4">
              <a:rPr lang="it-IT" smtClean="0"/>
              <a:t>25 ottobre 2018</a:t>
            </a:fld>
            <a:endParaRPr lang="it-IT" dirty="0"/>
          </a:p>
        </p:txBody>
      </p:sp>
      <p:sp>
        <p:nvSpPr>
          <p:cNvPr id="18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000" baseline="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Presentation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  <p:sp>
        <p:nvSpPr>
          <p:cNvPr id="19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Presentation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</p:spTree>
    <p:extLst>
      <p:ext uri="{BB962C8B-B14F-4D97-AF65-F5344CB8AC3E}">
        <p14:creationId xmlns:p14="http://schemas.microsoft.com/office/powerpoint/2010/main" val="3148386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00" y="304800"/>
            <a:ext cx="840130" cy="684000"/>
          </a:xfrm>
          <a:prstGeom prst="rect">
            <a:avLst/>
          </a:prstGeom>
        </p:spPr>
      </p:pic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fld id="{83DC1A86-D85A-A949-A1D2-6EEAEFB23884}" type="datetime4">
              <a:rPr lang="it-IT" smtClean="0"/>
              <a:t>25 ottobre 2018</a:t>
            </a:fld>
            <a:endParaRPr lang="it-IT" dirty="0"/>
          </a:p>
        </p:txBody>
      </p:sp>
      <p:sp>
        <p:nvSpPr>
          <p:cNvPr id="18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000" baseline="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Presentation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  <p:sp>
        <p:nvSpPr>
          <p:cNvPr id="19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Presentation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  <p:sp>
        <p:nvSpPr>
          <p:cNvPr id="6" name="CasellaDiTesto 12"/>
          <p:cNvSpPr txBox="1"/>
          <p:nvPr userDrawn="1"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b="1" dirty="0" err="1">
                <a:solidFill>
                  <a:srgbClr val="FFFFFF"/>
                </a:solidFill>
              </a:rPr>
              <a:t>Department</a:t>
            </a:r>
            <a:r>
              <a:rPr lang="it-IT" sz="1200" b="1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CasellaDiTesto 13"/>
          <p:cNvSpPr txBox="1"/>
          <p:nvPr userDrawn="1"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b="1" dirty="0">
                <a:solidFill>
                  <a:srgbClr val="FFFFFF"/>
                </a:solidFill>
              </a:rPr>
              <a:t>Country: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Department</a:t>
            </a:r>
            <a:r>
              <a:rPr lang="it-IT" dirty="0"/>
              <a:t> </a:t>
            </a:r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Country </a:t>
            </a:r>
            <a:r>
              <a:rPr lang="it-IT" dirty="0" err="1"/>
              <a:t>Name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09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object 3"/>
          <p:cNvSpPr txBox="1"/>
          <p:nvPr/>
        </p:nvSpPr>
        <p:spPr>
          <a:xfrm>
            <a:off x="357774" y="716294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>
                <a:solidFill>
                  <a:schemeClr val="tx2"/>
                </a:solidFill>
                <a:latin typeface="Arial"/>
                <a:cs typeface="Arial"/>
              </a:rPr>
              <a:t>Agenda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fld id="{83DC1A86-D85A-A949-A1D2-6EEAEFB23884}" type="datetime4">
              <a:rPr lang="it-IT" smtClean="0"/>
              <a:t>25 ottobre 2018</a:t>
            </a:fld>
            <a:endParaRPr lang="it-IT" dirty="0"/>
          </a:p>
        </p:txBody>
      </p:sp>
      <p:sp>
        <p:nvSpPr>
          <p:cNvPr id="22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bla bla bla bla bla bla bla bla </a:t>
            </a:r>
          </a:p>
        </p:txBody>
      </p:sp>
      <p:sp>
        <p:nvSpPr>
          <p:cNvPr id="23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79%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pic>
        <p:nvPicPr>
          <p:cNvPr id="24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7197" y="6205363"/>
            <a:ext cx="442174" cy="360000"/>
          </a:xfrm>
          <a:prstGeom prst="rect">
            <a:avLst/>
          </a:prstGeom>
        </p:spPr>
      </p:pic>
      <p:sp>
        <p:nvSpPr>
          <p:cNvPr id="2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2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2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01684" y="6459985"/>
            <a:ext cx="1418116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Presentation Title</a:t>
            </a:r>
          </a:p>
        </p:txBody>
      </p:sp>
      <p:sp>
        <p:nvSpPr>
          <p:cNvPr id="30" name="Segnaposto numero diapositiva 5"/>
          <p:cNvSpPr txBox="1">
            <a:spLocks/>
          </p:cNvSpPr>
          <p:nvPr userDrawn="1"/>
        </p:nvSpPr>
        <p:spPr>
          <a:xfrm>
            <a:off x="8482061" y="273559"/>
            <a:ext cx="257310" cy="172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A7A9BED-7981-344D-B25C-EC85DDF83BE5}" type="slidenum">
              <a:rPr lang="it-IT" sz="700" smtClean="0">
                <a:solidFill>
                  <a:schemeClr val="bg1"/>
                </a:solidFill>
              </a:rPr>
              <a:pPr algn="r"/>
              <a:t>‹#›</a:t>
            </a:fld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08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3300" b="1" baseline="0" dirty="0" err="1">
                <a:solidFill>
                  <a:srgbClr val="FFFFFF"/>
                </a:solidFill>
              </a:rPr>
              <a:t>Thank</a:t>
            </a:r>
            <a:r>
              <a:rPr lang="it-IT" sz="3300" b="1" baseline="0" dirty="0">
                <a:solidFill>
                  <a:srgbClr val="FFFFFF"/>
                </a:solidFill>
              </a:rPr>
              <a:t> </a:t>
            </a:r>
            <a:r>
              <a:rPr lang="it-IT" sz="3300" b="1" baseline="0" dirty="0" err="1">
                <a:solidFill>
                  <a:srgbClr val="FFFFFF"/>
                </a:solidFill>
              </a:rPr>
              <a:t>You</a:t>
            </a:r>
            <a:r>
              <a:rPr lang="it-IT" sz="3300" b="1" baseline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000" b="1" baseline="0" dirty="0" err="1">
                <a:solidFill>
                  <a:srgbClr val="FFFFFF"/>
                </a:solidFill>
              </a:rPr>
              <a:t>Contacts</a:t>
            </a:r>
            <a:r>
              <a:rPr lang="it-IT" sz="1000" b="1" baseline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Phone </a:t>
            </a:r>
            <a:r>
              <a:rPr lang="it-IT" dirty="0" err="1"/>
              <a:t>Number</a:t>
            </a:r>
            <a:r>
              <a:rPr lang="it-IT" dirty="0"/>
              <a:t> +39 / Fax </a:t>
            </a:r>
            <a:r>
              <a:rPr lang="it-IT" dirty="0" err="1"/>
              <a:t>Number</a:t>
            </a:r>
            <a:r>
              <a:rPr lang="it-IT" dirty="0"/>
              <a:t> +39 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Website</a:t>
            </a:r>
          </a:p>
        </p:txBody>
      </p: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00" y="304800"/>
            <a:ext cx="840130" cy="684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400" y="5726612"/>
            <a:ext cx="1718733" cy="301655"/>
          </a:xfrm>
          <a:prstGeom prst="rect">
            <a:avLst/>
          </a:prstGeom>
        </p:spPr>
      </p:pic>
      <p:sp>
        <p:nvSpPr>
          <p:cNvPr id="16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/>
              <a:t>Department</a:t>
            </a:r>
            <a:endParaRPr lang="it-IT" dirty="0"/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fld id="{83DC1A86-D85A-A949-A1D2-6EEAEFB23884}" type="datetime4">
              <a:rPr lang="it-IT" smtClean="0"/>
              <a:t>25 ottobre 2018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469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fld id="{83DC1A86-D85A-A949-A1D2-6EEAEFB23884}" type="datetime4">
              <a:rPr lang="it-IT" smtClean="0"/>
              <a:t>25 ottobre 2018</a:t>
            </a:fld>
            <a:endParaRPr lang="it-IT" dirty="0"/>
          </a:p>
        </p:txBody>
      </p:sp>
      <p:pic>
        <p:nvPicPr>
          <p:cNvPr id="24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7197" y="6205363"/>
            <a:ext cx="442174" cy="360000"/>
          </a:xfrm>
          <a:prstGeom prst="rect">
            <a:avLst/>
          </a:prstGeom>
        </p:spPr>
      </p:pic>
      <p:sp>
        <p:nvSpPr>
          <p:cNvPr id="2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01684" y="6459985"/>
            <a:ext cx="1418116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Presentation Title</a:t>
            </a:r>
          </a:p>
        </p:txBody>
      </p:sp>
      <p:sp>
        <p:nvSpPr>
          <p:cNvPr id="30" name="Segnaposto numero diapositiva 5"/>
          <p:cNvSpPr txBox="1">
            <a:spLocks/>
          </p:cNvSpPr>
          <p:nvPr userDrawn="1"/>
        </p:nvSpPr>
        <p:spPr>
          <a:xfrm>
            <a:off x="8482061" y="273559"/>
            <a:ext cx="257310" cy="172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A7A9BED-7981-344D-B25C-EC85DDF83BE5}" type="slidenum">
              <a:rPr lang="it-IT" sz="700" smtClean="0">
                <a:solidFill>
                  <a:schemeClr val="bg1"/>
                </a:solidFill>
              </a:rPr>
              <a:pPr algn="r"/>
              <a:t>‹#›</a:t>
            </a:fld>
            <a:endParaRPr lang="it-IT" sz="700" dirty="0">
              <a:solidFill>
                <a:schemeClr val="bg1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Back-Up</a:t>
            </a:r>
          </a:p>
        </p:txBody>
      </p:sp>
      <p:sp>
        <p:nvSpPr>
          <p:cNvPr id="1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Back-Up </a:t>
            </a:r>
            <a:r>
              <a:rPr lang="it-IT" dirty="0" err="1"/>
              <a:t>Subtitle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spcBef>
                <a:spcPts val="0"/>
              </a:spcBef>
              <a:defRPr sz="3300" b="1" i="0" baseline="0"/>
            </a:lvl1pPr>
          </a:lstStyle>
          <a:p>
            <a:pPr lvl="0"/>
            <a:r>
              <a:rPr lang="it-IT" dirty="0"/>
              <a:t>Back-Up Title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125806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8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29850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27426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Pictur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Segnaposto immagine 17"/>
          <p:cNvSpPr>
            <a:spLocks noGrp="1"/>
          </p:cNvSpPr>
          <p:nvPr>
            <p:ph type="pic"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408771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Pictur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16" name="Segnaposto immagine 4"/>
          <p:cNvSpPr>
            <a:spLocks noGrp="1"/>
          </p:cNvSpPr>
          <p:nvPr>
            <p:ph type="pic" sz="quarter" idx="20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1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1" y="6356350"/>
            <a:ext cx="132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5BFEBA7-5B2C-4592-9847-5E99304C96E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465454" y="6356350"/>
            <a:ext cx="1539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1EF103-C3BD-4EC9-A385-E4F45E61F6A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l" descr="         Internal"/>
          <p:cNvSpPr txBox="1"/>
          <p:nvPr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dirty="0">
                <a:solidFill>
                  <a:srgbClr val="CA001F"/>
                </a:solidFill>
                <a:latin typeface="arial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10872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703" r:id="rId34"/>
    <p:sldLayoutId id="2147483704" r:id="rId35"/>
    <p:sldLayoutId id="2147483705" r:id="rId36"/>
    <p:sldLayoutId id="2147483706" r:id="rId37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3683000">
                <a:moveTo>
                  <a:pt x="0" y="3683000"/>
                </a:moveTo>
                <a:lnTo>
                  <a:pt x="9144000" y="3683000"/>
                </a:lnTo>
                <a:lnTo>
                  <a:pt x="9144000" y="0"/>
                </a:lnTo>
                <a:lnTo>
                  <a:pt x="0" y="0"/>
                </a:lnTo>
                <a:lnTo>
                  <a:pt x="0" y="3683000"/>
                </a:lnTo>
                <a:close/>
              </a:path>
            </a:pathLst>
          </a:custGeom>
          <a:solidFill>
            <a:srgbClr val="AF081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4429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95D5-0F05-9846-93B5-C71C499976D1}" type="datetime4">
              <a:rPr lang="it-IT" smtClean="0"/>
              <a:t>25 ottobre 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42605" y="6356350"/>
            <a:ext cx="1332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Presentation Title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9BED-7981-344D-B25C-EC85DDF83BE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object 3"/>
          <p:cNvSpPr txBox="1"/>
          <p:nvPr/>
        </p:nvSpPr>
        <p:spPr>
          <a:xfrm>
            <a:off x="347300" y="6459984"/>
            <a:ext cx="202336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lang="it-IT" sz="700" spc="0" dirty="0">
                <a:solidFill>
                  <a:srgbClr val="FFFFFF"/>
                </a:solidFill>
                <a:latin typeface="Arial"/>
                <a:cs typeface="Arial"/>
              </a:rPr>
              <a:t>Legal </a:t>
            </a:r>
            <a:r>
              <a:rPr lang="it-IT" sz="700" spc="0" dirty="0" err="1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7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448000" y="6459984"/>
            <a:ext cx="112178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indent="0" algn="l" defTabSz="457200" rtl="0" eaLnBrk="1" fontAlgn="auto" latinLnBrk="0" hangingPunct="1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 spc="0" dirty="0">
                <a:solidFill>
                  <a:schemeClr val="bg1"/>
                </a:solidFill>
                <a:latin typeface="Arial"/>
                <a:cs typeface="Arial"/>
              </a:rPr>
              <a:t>City</a:t>
            </a:r>
            <a:endParaRPr lang="it-IT" sz="7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"/>
              </a:spcBef>
            </a:pPr>
            <a:endParaRPr sz="7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fl" descr="         Internal"/>
          <p:cNvSpPr txBox="1"/>
          <p:nvPr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>
                <a:solidFill>
                  <a:srgbClr val="CA001F"/>
                </a:solidFill>
                <a:latin typeface="arial"/>
              </a:rPr>
              <a:t>         Internal</a:t>
            </a:r>
          </a:p>
        </p:txBody>
      </p:sp>
    </p:spTree>
    <p:extLst>
      <p:ext uri="{BB962C8B-B14F-4D97-AF65-F5344CB8AC3E}">
        <p14:creationId xmlns:p14="http://schemas.microsoft.com/office/powerpoint/2010/main" val="56703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0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3683000">
                <a:moveTo>
                  <a:pt x="0" y="3683000"/>
                </a:moveTo>
                <a:lnTo>
                  <a:pt x="9144000" y="3683000"/>
                </a:lnTo>
                <a:lnTo>
                  <a:pt x="9144000" y="0"/>
                </a:lnTo>
                <a:lnTo>
                  <a:pt x="0" y="0"/>
                </a:lnTo>
                <a:lnTo>
                  <a:pt x="0" y="3683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2273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95D5-0F05-9846-93B5-C71C499976D1}" type="datetime4">
              <a:rPr lang="it-IT" smtClean="0"/>
              <a:t>25 ottobre 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21054" y="6356350"/>
            <a:ext cx="1332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Presentation Title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9BED-7981-344D-B25C-EC85DDF83BE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object 3"/>
          <p:cNvSpPr txBox="1"/>
          <p:nvPr/>
        </p:nvSpPr>
        <p:spPr>
          <a:xfrm>
            <a:off x="347299" y="6459984"/>
            <a:ext cx="162312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lang="it-IT" sz="700" spc="0" dirty="0">
                <a:solidFill>
                  <a:srgbClr val="FFFFFF"/>
                </a:solidFill>
                <a:latin typeface="Arial"/>
                <a:cs typeface="Arial"/>
              </a:rPr>
              <a:t>Legal </a:t>
            </a:r>
            <a:r>
              <a:rPr lang="it-IT" sz="700" spc="0" dirty="0" err="1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7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448000" y="6459984"/>
            <a:ext cx="112178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indent="0" algn="l" defTabSz="457200" rtl="0" eaLnBrk="1" fontAlgn="auto" latinLnBrk="0" hangingPunct="1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 spc="0" dirty="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endParaRPr lang="it-IT" sz="7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"/>
              </a:spcBef>
            </a:pPr>
            <a:endParaRPr sz="7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fl" descr="         Internal"/>
          <p:cNvSpPr txBox="1"/>
          <p:nvPr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>
                <a:solidFill>
                  <a:srgbClr val="CA001F"/>
                </a:solidFill>
                <a:latin typeface="arial"/>
              </a:rPr>
              <a:t>         Internal</a:t>
            </a:r>
          </a:p>
        </p:txBody>
      </p:sp>
    </p:spTree>
    <p:extLst>
      <p:ext uri="{BB962C8B-B14F-4D97-AF65-F5344CB8AC3E}">
        <p14:creationId xmlns:p14="http://schemas.microsoft.com/office/powerpoint/2010/main" val="14634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0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9.tm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0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2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3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5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400" dirty="0"/>
              <a:t>R for cross-sell model</a:t>
            </a:r>
            <a:r>
              <a:rPr lang="hu-HU" sz="2400" dirty="0"/>
              <a:t>l</a:t>
            </a:r>
            <a:r>
              <a:rPr lang="it-IT" sz="2400" dirty="0" err="1"/>
              <a:t>ing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4208" y="5445224"/>
            <a:ext cx="2088232" cy="712269"/>
          </a:xfrm>
        </p:spPr>
        <p:txBody>
          <a:bodyPr/>
          <a:lstStyle/>
          <a:p>
            <a:pPr algn="ctr"/>
            <a:r>
              <a:rPr lang="hu-HU" dirty="0"/>
              <a:t>Viktor Tisza</a:t>
            </a:r>
            <a:endParaRPr lang="en-GB" dirty="0"/>
          </a:p>
          <a:p>
            <a:pPr algn="ctr"/>
            <a:r>
              <a:rPr lang="hu-HU" dirty="0"/>
              <a:t>27</a:t>
            </a:r>
            <a:r>
              <a:rPr lang="en-GB" dirty="0"/>
              <a:t>/</a:t>
            </a:r>
            <a:r>
              <a:rPr lang="hu-HU" dirty="0"/>
              <a:t>10</a:t>
            </a:r>
            <a:r>
              <a:rPr lang="en-GB" dirty="0"/>
              <a:t>/2018</a:t>
            </a:r>
          </a:p>
        </p:txBody>
      </p:sp>
    </p:spTree>
    <p:extLst>
      <p:ext uri="{BB962C8B-B14F-4D97-AF65-F5344CB8AC3E}">
        <p14:creationId xmlns:p14="http://schemas.microsoft.com/office/powerpoint/2010/main" val="166828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6244F0-6435-4A68-9BEC-794DF8C85115}"/>
              </a:ext>
            </a:extLst>
          </p:cNvPr>
          <p:cNvSpPr/>
          <p:nvPr/>
        </p:nvSpPr>
        <p:spPr>
          <a:xfrm>
            <a:off x="1207097" y="5373216"/>
            <a:ext cx="701152" cy="245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8E81F-9776-4442-AF00-BF11F3040FC1}"/>
              </a:ext>
            </a:extLst>
          </p:cNvPr>
          <p:cNvSpPr/>
          <p:nvPr/>
        </p:nvSpPr>
        <p:spPr>
          <a:xfrm>
            <a:off x="1223901" y="2680708"/>
            <a:ext cx="665057" cy="291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4EADC4-D6A3-4E3F-9A41-CDB991A727F8}"/>
              </a:ext>
            </a:extLst>
          </p:cNvPr>
          <p:cNvSpPr/>
          <p:nvPr/>
        </p:nvSpPr>
        <p:spPr>
          <a:xfrm>
            <a:off x="1223901" y="3115576"/>
            <a:ext cx="971835" cy="313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824D9-4972-46FD-8D62-C5F0F7BCA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530" y="1340768"/>
            <a:ext cx="8421456" cy="4896544"/>
          </a:xfrm>
        </p:spPr>
        <p:txBody>
          <a:bodyPr>
            <a:normAutofit/>
          </a:bodyPr>
          <a:lstStyle/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Calibri" panose="020F0502020204030204" pitchFamily="34" charset="0"/>
              </a:rPr>
              <a:t>How to put your model into production? 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How to transfer a model from one ecosysem to the other?</a:t>
            </a:r>
          </a:p>
          <a:p>
            <a:pPr lvl="4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Docker containers</a:t>
            </a:r>
          </a:p>
          <a:p>
            <a:pPr lvl="4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solidFill>
                  <a:srgbClr val="0070C0"/>
                </a:solidFill>
                <a:latin typeface="Calibri" panose="020F0502020204030204" pitchFamily="34" charset="0"/>
              </a:rPr>
              <a:t>Packrat</a:t>
            </a:r>
            <a:r>
              <a:rPr lang="hu-HU" sz="1700" dirty="0">
                <a:latin typeface="Calibri" panose="020F0502020204030204" pitchFamily="34" charset="0"/>
              </a:rPr>
              <a:t>: creating a specific environment for each project</a:t>
            </a:r>
          </a:p>
          <a:p>
            <a:pPr lvl="4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it-IT" sz="1700" dirty="0" err="1">
                <a:solidFill>
                  <a:srgbClr val="0070C0"/>
                </a:solidFill>
                <a:latin typeface="Calibri" panose="020F0502020204030204" pitchFamily="34" charset="0"/>
              </a:rPr>
              <a:t>heckpoint</a:t>
            </a:r>
            <a:r>
              <a:rPr lang="hu-HU" sz="1700" dirty="0">
                <a:latin typeface="Calibri" panose="020F0502020204030204" pitchFamily="34" charset="0"/>
              </a:rPr>
              <a:t>: referencing of daily snapshots of MRAN (Microsoft’s CRAN equialent)</a:t>
            </a:r>
          </a:p>
          <a:p>
            <a:pPr marL="730800" lvl="4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700" dirty="0">
              <a:latin typeface="Calibri" panose="020F0502020204030204" pitchFamily="34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How to automataize running and log errors?</a:t>
            </a:r>
          </a:p>
          <a:p>
            <a:pPr lvl="4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No built-in logging library</a:t>
            </a:r>
          </a:p>
          <a:p>
            <a:pPr lvl="4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Several community made solution</a:t>
            </a:r>
          </a:p>
          <a:p>
            <a:pPr lvl="4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solidFill>
                  <a:srgbClr val="0070C0"/>
                </a:solidFill>
                <a:latin typeface="Calibri" panose="020F0502020204030204" pitchFamily="34" charset="0"/>
              </a:rPr>
              <a:t>Logging</a:t>
            </a:r>
            <a:r>
              <a:rPr lang="hu-HU" sz="1700" dirty="0">
                <a:latin typeface="Calibri" panose="020F0502020204030204" pitchFamily="34" charset="0"/>
              </a:rPr>
              <a:t>: nice logging library that emulates the Python logging package (that emulates the Java logging package)</a:t>
            </a:r>
          </a:p>
          <a:p>
            <a:pPr lvl="4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marL="554400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7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b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500" b="1" dirty="0">
                <a:solidFill>
                  <a:srgbClr val="7F7F7F"/>
                </a:solidFill>
              </a:rPr>
              <a:t>Challanges with MLR</a:t>
            </a:r>
            <a:br>
              <a:rPr lang="en-GB" sz="1500" b="1" dirty="0"/>
            </a:br>
            <a:endParaRPr lang="en-GB" sz="1500" dirty="0"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/>
          <a:lstStyle/>
          <a:p>
            <a:fld id="{3375E753-4A84-42C1-8253-52DEF6E4AAD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11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22A18D-6244-4EBD-BDD6-1A27BABE66C7}"/>
              </a:ext>
            </a:extLst>
          </p:cNvPr>
          <p:cNvSpPr/>
          <p:nvPr/>
        </p:nvSpPr>
        <p:spPr>
          <a:xfrm>
            <a:off x="611561" y="4653136"/>
            <a:ext cx="576064" cy="313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824D9-4972-46FD-8D62-C5F0F7BCA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530" y="1340768"/>
            <a:ext cx="8421456" cy="4896544"/>
          </a:xfrm>
        </p:spPr>
        <p:txBody>
          <a:bodyPr>
            <a:normAutofit/>
          </a:bodyPr>
          <a:lstStyle/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Calibri" panose="020F0502020204030204" pitchFamily="34" charset="0"/>
              </a:rPr>
              <a:t>Many model must be transparent in the insurance sector due to the requirements of the regulator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Calibri" panose="020F0502020204030204" pitchFamily="34" charset="0"/>
              </a:rPr>
              <a:t>In other cases transparency will support our colleagues to build trust towards the predicitions of the model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Calibri" panose="020F0502020204030204" pitchFamily="34" charset="0"/>
              </a:rPr>
              <a:t>Transparency (i.e. feature importance, partial dependence plots) are good for model validation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Calibri" panose="020F0502020204030204" pitchFamily="34" charset="0"/>
              </a:rPr>
              <a:t>Transparency (i.e. LIME or SHAP values) </a:t>
            </a:r>
            <a:r>
              <a:rPr lang="it-IT" sz="2000" dirty="0" err="1">
                <a:latin typeface="Calibri" panose="020F0502020204030204" pitchFamily="34" charset="0"/>
              </a:rPr>
              <a:t>is</a:t>
            </a:r>
            <a:r>
              <a:rPr lang="hu-HU" sz="2000" dirty="0">
                <a:latin typeface="Calibri" panose="020F0502020204030204" pitchFamily="34" charset="0"/>
              </a:rPr>
              <a:t> good for explaining single predictions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0070C0"/>
                </a:solidFill>
                <a:latin typeface="Calibri" panose="020F0502020204030204" pitchFamily="34" charset="0"/>
              </a:rPr>
              <a:t>LIME</a:t>
            </a:r>
            <a:r>
              <a:rPr lang="hu-HU" sz="2000" dirty="0">
                <a:latin typeface="Calibri" panose="020F0502020204030204" pitchFamily="34" charset="0"/>
              </a:rPr>
              <a:t> package plays well with H2O models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Calibri" panose="020F0502020204030204" pitchFamily="34" charset="0"/>
              </a:rPr>
              <a:t>We did not find SHAP implementations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2000" dirty="0">
              <a:latin typeface="Calibri" panose="020F0502020204030204" pitchFamily="34" charset="0"/>
            </a:endParaRP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marL="554400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7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improve further?</a:t>
            </a:r>
          </a:p>
          <a:p>
            <a:r>
              <a:rPr lang="hu-HU" sz="1500" b="1" dirty="0">
                <a:solidFill>
                  <a:srgbClr val="7F7F7F"/>
                </a:solidFill>
              </a:rPr>
              <a:t>How to operate your model in a transparent way</a:t>
            </a:r>
            <a:br>
              <a:rPr lang="en-GB" sz="1500" b="1" dirty="0"/>
            </a:br>
            <a:endParaRPr lang="en-GB" sz="1500" dirty="0"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/>
          <a:lstStyle/>
          <a:p>
            <a:fld id="{3375E753-4A84-42C1-8253-52DEF6E4AAD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5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347300" y="260648"/>
            <a:ext cx="8386686" cy="557458"/>
          </a:xfrm>
        </p:spPr>
        <p:txBody>
          <a:bodyPr/>
          <a:lstStyle/>
          <a:p>
            <a:r>
              <a:rPr lang="hu-HU" b="1" dirty="0">
                <a:latin typeface="+mj-lt"/>
              </a:rPr>
              <a:t>Conclusion and remarks</a:t>
            </a:r>
            <a:endParaRPr lang="en-GB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180000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hu-HU" sz="2000" dirty="0">
                <a:latin typeface="Calibri" panose="020F0502020204030204" pitchFamily="34" charset="0"/>
              </a:rPr>
              <a:t>R can be a valueable tool for analytics in the insurance sector too and can help us to answer traditional business problems better</a:t>
            </a:r>
            <a:endParaRPr lang="en-GB" sz="2000" dirty="0">
              <a:latin typeface="Calibri" panose="020F0502020204030204" pitchFamily="34" charset="0"/>
            </a:endParaRPr>
          </a:p>
          <a:p>
            <a:pPr marL="360000" lvl="1" indent="-180000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hu-HU" sz="2000" dirty="0">
                <a:latin typeface="Calibri" panose="020F0502020204030204" pitchFamily="34" charset="0"/>
              </a:rPr>
              <a:t>R is extremely versatile</a:t>
            </a:r>
          </a:p>
          <a:p>
            <a:pPr marL="360000" lvl="1" indent="-180000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hu-HU" sz="2000" dirty="0">
                <a:latin typeface="Calibri" panose="020F0502020204030204" pitchFamily="34" charset="0"/>
              </a:rPr>
              <a:t>There are many ways to success in R</a:t>
            </a:r>
          </a:p>
          <a:p>
            <a:pPr marL="360000" lvl="1" indent="-180000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hu-HU" sz="2000" dirty="0">
                <a:latin typeface="Calibri" panose="020F0502020204030204" pitchFamily="34" charset="0"/>
              </a:rPr>
              <a:t>The real power of R is the community around it:</a:t>
            </a:r>
          </a:p>
          <a:p>
            <a:pPr marL="817200" lvl="2" indent="-180000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hu-HU" sz="2000" dirty="0">
                <a:latin typeface="Calibri" panose="020F0502020204030204" pitchFamily="34" charset="0"/>
              </a:rPr>
              <a:t>Creating awsome packages</a:t>
            </a:r>
          </a:p>
          <a:p>
            <a:pPr marL="817200" lvl="2" indent="-180000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hu-HU" sz="2000" dirty="0">
                <a:latin typeface="Calibri" panose="020F0502020204030204" pitchFamily="34" charset="0"/>
              </a:rPr>
              <a:t>Helping each other to solve problems</a:t>
            </a:r>
          </a:p>
          <a:p>
            <a:pPr marL="817200" lvl="2" indent="-180000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hu-HU" sz="2000" dirty="0">
                <a:latin typeface="Calibri" panose="020F0502020204030204" pitchFamily="34" charset="0"/>
              </a:rPr>
              <a:t>Meeting with each other and sharing information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F0350-3317-49F0-92CD-56417604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173853"/>
            <a:ext cx="20921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F84E488-9862-49CF-940E-D1874C23848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3960" y="397989"/>
            <a:ext cx="8386686" cy="282129"/>
          </a:xfrm>
        </p:spPr>
        <p:txBody>
          <a:bodyPr/>
          <a:lstStyle/>
          <a:p>
            <a:r>
              <a:rPr lang="it-IT" dirty="0" err="1"/>
              <a:t>Questions</a:t>
            </a:r>
            <a:endParaRPr lang="en-GB" dirty="0"/>
          </a:p>
        </p:txBody>
      </p:sp>
      <p:pic>
        <p:nvPicPr>
          <p:cNvPr id="3" name="Picture 2" descr="C:\Users\sbarra\AppData\Local\Microsoft\Windows\Temporary Internet Files\Content.IE5\HPTFF6LD\question_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25" y="1651898"/>
            <a:ext cx="2788633" cy="39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146" y="4904508"/>
            <a:ext cx="2308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u="sng" dirty="0">
                <a:solidFill>
                  <a:srgbClr val="C00000"/>
                </a:solidFill>
              </a:rPr>
              <a:t>Viktor.Tisza</a:t>
            </a:r>
            <a:r>
              <a:rPr lang="en-GB" sz="1400" u="sng" dirty="0">
                <a:solidFill>
                  <a:srgbClr val="C00000"/>
                </a:solidFill>
              </a:rPr>
              <a:t>@generali.com</a:t>
            </a:r>
          </a:p>
        </p:txBody>
      </p:sp>
    </p:spTree>
    <p:extLst>
      <p:ext uri="{BB962C8B-B14F-4D97-AF65-F5344CB8AC3E}">
        <p14:creationId xmlns:p14="http://schemas.microsoft.com/office/powerpoint/2010/main" val="4396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0" name="Object 2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B60-E0BA-4AE3-85F5-967C356D2B69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About Generali</a:t>
            </a:r>
            <a:endParaRPr lang="it-IT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0479F-4C36-4EFA-A002-44CF7FCF6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1124744"/>
            <a:ext cx="5976663" cy="4125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B9A77-504B-4908-930D-FF2EE2444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5509566"/>
            <a:ext cx="1590675" cy="46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EEC6F-9AE4-4892-816D-A8464554E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300" y="5976291"/>
            <a:ext cx="3352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3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0" name="Object 2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B60-E0BA-4AE3-85F5-967C356D2B69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About me</a:t>
            </a:r>
            <a:endParaRPr lang="it-IT" b="1" dirty="0"/>
          </a:p>
        </p:txBody>
      </p:sp>
      <p:pic>
        <p:nvPicPr>
          <p:cNvPr id="11" name="Kép 5" descr="Blikk_bulvar balesetek_140221.pdf - Adobe Acrobat Reader DC">
            <a:extLst>
              <a:ext uri="{FF2B5EF4-FFF2-40B4-BE49-F238E27FC236}">
                <a16:creationId xmlns:a16="http://schemas.microsoft.com/office/drawing/2014/main" id="{989D5908-C06B-41F2-9459-D7B239E107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62" t="16216" r="34038"/>
          <a:stretch/>
        </p:blipFill>
        <p:spPr>
          <a:xfrm>
            <a:off x="6012160" y="1886164"/>
            <a:ext cx="2128707" cy="1837070"/>
          </a:xfrm>
          <a:prstGeom prst="rect">
            <a:avLst/>
          </a:prstGeom>
        </p:spPr>
      </p:pic>
      <p:sp>
        <p:nvSpPr>
          <p:cNvPr id="12" name="Subtitle 3">
            <a:extLst>
              <a:ext uri="{FF2B5EF4-FFF2-40B4-BE49-F238E27FC236}">
                <a16:creationId xmlns:a16="http://schemas.microsoft.com/office/drawing/2014/main" id="{25480906-E88C-40C3-8245-47C513BC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040" y="1193539"/>
            <a:ext cx="3991421" cy="456408"/>
          </a:xfrm>
        </p:spPr>
        <p:txBody>
          <a:bodyPr/>
          <a:lstStyle/>
          <a:p>
            <a:pPr algn="ctr"/>
            <a:r>
              <a:rPr lang="en-US" sz="1600" dirty="0"/>
              <a:t>Astrologist confirmed my analysis in the most popular newspaper of Hungary</a:t>
            </a:r>
          </a:p>
        </p:txBody>
      </p:sp>
      <p:pic>
        <p:nvPicPr>
          <p:cNvPr id="13" name="Kép 9">
            <a:extLst>
              <a:ext uri="{FF2B5EF4-FFF2-40B4-BE49-F238E27FC236}">
                <a16:creationId xmlns:a16="http://schemas.microsoft.com/office/drawing/2014/main" id="{5F519F87-D000-4826-A5F4-380E1122DA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793" y="4658614"/>
            <a:ext cx="2405629" cy="1599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C698D-1780-4F20-B123-5F78C3A6DA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8256"/>
            <a:ext cx="3055542" cy="1772886"/>
          </a:xfrm>
          <a:prstGeom prst="rect">
            <a:avLst/>
          </a:prstGeom>
        </p:spPr>
      </p:pic>
      <p:sp>
        <p:nvSpPr>
          <p:cNvPr id="14" name="Subtitle 3">
            <a:extLst>
              <a:ext uri="{FF2B5EF4-FFF2-40B4-BE49-F238E27FC236}">
                <a16:creationId xmlns:a16="http://schemas.microsoft.com/office/drawing/2014/main" id="{924C2F18-C21F-484D-9C54-7E1E56595D74}"/>
              </a:ext>
            </a:extLst>
          </p:cNvPr>
          <p:cNvSpPr txBox="1">
            <a:spLocks/>
          </p:cNvSpPr>
          <p:nvPr/>
        </p:nvSpPr>
        <p:spPr>
          <a:xfrm>
            <a:off x="987226" y="1187653"/>
            <a:ext cx="2844761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2182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375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6561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8747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093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2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531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7498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dirty="0"/>
              <a:t>Data Scientist at the Analytics Solution Center of Generali</a:t>
            </a:r>
            <a:endParaRPr lang="en-US" sz="1600" dirty="0"/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3DFC7268-32B2-4010-88D3-5246D8D14F5C}"/>
              </a:ext>
            </a:extLst>
          </p:cNvPr>
          <p:cNvSpPr txBox="1">
            <a:spLocks/>
          </p:cNvSpPr>
          <p:nvPr/>
        </p:nvSpPr>
        <p:spPr>
          <a:xfrm>
            <a:off x="956252" y="4226324"/>
            <a:ext cx="2844761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2182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375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6561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8747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093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2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531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7498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dirty="0"/>
              <a:t>Long distance runner</a:t>
            </a:r>
            <a:endParaRPr lang="en-US" sz="1600" dirty="0"/>
          </a:p>
        </p:txBody>
      </p:sp>
      <p:pic>
        <p:nvPicPr>
          <p:cNvPr id="16" name="Kép 8">
            <a:extLst>
              <a:ext uri="{FF2B5EF4-FFF2-40B4-BE49-F238E27FC236}">
                <a16:creationId xmlns:a16="http://schemas.microsoft.com/office/drawing/2014/main" id="{18CC07FC-5346-4EAF-BD4E-B21FD75A2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1267" y="4417473"/>
            <a:ext cx="1332194" cy="2156672"/>
          </a:xfrm>
          <a:prstGeom prst="rect">
            <a:avLst/>
          </a:prstGeom>
        </p:spPr>
      </p:pic>
      <p:sp>
        <p:nvSpPr>
          <p:cNvPr id="17" name="Subtitle 3">
            <a:extLst>
              <a:ext uri="{FF2B5EF4-FFF2-40B4-BE49-F238E27FC236}">
                <a16:creationId xmlns:a16="http://schemas.microsoft.com/office/drawing/2014/main" id="{F68D9CA3-4253-4853-8082-845CCE84F4D7}"/>
              </a:ext>
            </a:extLst>
          </p:cNvPr>
          <p:cNvSpPr txBox="1">
            <a:spLocks/>
          </p:cNvSpPr>
          <p:nvPr/>
        </p:nvSpPr>
        <p:spPr>
          <a:xfrm>
            <a:off x="4733795" y="4259390"/>
            <a:ext cx="2844761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2182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375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6561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8747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093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29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531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7498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dirty="0"/>
              <a:t>Brewing my own beer</a:t>
            </a:r>
            <a:endParaRPr lang="en-US" sz="1600" dirty="0"/>
          </a:p>
        </p:txBody>
      </p:sp>
      <p:cxnSp>
        <p:nvCxnSpPr>
          <p:cNvPr id="18" name="Connettore 1 80">
            <a:extLst>
              <a:ext uri="{FF2B5EF4-FFF2-40B4-BE49-F238E27FC236}">
                <a16:creationId xmlns:a16="http://schemas.microsoft.com/office/drawing/2014/main" id="{F2033B78-37BD-48A2-AA14-C97F6EF785F8}"/>
              </a:ext>
            </a:extLst>
          </p:cNvPr>
          <p:cNvCxnSpPr/>
          <p:nvPr/>
        </p:nvCxnSpPr>
        <p:spPr bwMode="gray">
          <a:xfrm>
            <a:off x="556950" y="4005064"/>
            <a:ext cx="8505824" cy="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ttore 1 80">
            <a:extLst>
              <a:ext uri="{FF2B5EF4-FFF2-40B4-BE49-F238E27FC236}">
                <a16:creationId xmlns:a16="http://schemas.microsoft.com/office/drawing/2014/main" id="{3316297F-5995-497F-AF2E-A539E5F708EE}"/>
              </a:ext>
            </a:extLst>
          </p:cNvPr>
          <p:cNvCxnSpPr>
            <a:cxnSpLocks/>
          </p:cNvCxnSpPr>
          <p:nvPr/>
        </p:nvCxnSpPr>
        <p:spPr bwMode="gray">
          <a:xfrm flipV="1">
            <a:off x="4644008" y="1359586"/>
            <a:ext cx="0" cy="5170638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1196752"/>
            <a:ext cx="8215635" cy="5175284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Cross-selling means </a:t>
            </a:r>
            <a:r>
              <a:rPr lang="hu-HU" sz="1700" b="1" dirty="0">
                <a:latin typeface="Calibri" panose="020F0502020204030204" pitchFamily="34" charset="0"/>
              </a:rPr>
              <a:t>selling an additional </a:t>
            </a:r>
            <a:r>
              <a:rPr lang="hu-HU" sz="1700" dirty="0">
                <a:latin typeface="Calibri" panose="020F0502020204030204" pitchFamily="34" charset="0"/>
              </a:rPr>
              <a:t>insurance </a:t>
            </a:r>
            <a:r>
              <a:rPr lang="hu-HU" sz="1700" b="1" dirty="0">
                <a:latin typeface="Calibri" panose="020F0502020204030204" pitchFamily="34" charset="0"/>
              </a:rPr>
              <a:t>policy</a:t>
            </a:r>
            <a:r>
              <a:rPr lang="hu-HU" sz="1700" dirty="0">
                <a:latin typeface="Calibri" panose="020F0502020204030204" pitchFamily="34" charset="0"/>
              </a:rPr>
              <a:t> to our existing customers thereby we provide additional solution for customer needs and strenghten our relationship with them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endParaRPr lang="hu-HU" sz="1500" dirty="0">
              <a:latin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endParaRPr lang="hu-HU" sz="1500" dirty="0">
              <a:latin typeface="Calibri" panose="020F0502020204030204" pitchFamily="34" charset="0"/>
            </a:endParaRPr>
          </a:p>
          <a:p>
            <a:pPr lvl="3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endParaRPr lang="hu-HU" sz="1500" dirty="0">
              <a:latin typeface="Calibri" panose="020F0502020204030204" pitchFamily="34" charset="0"/>
            </a:endParaRPr>
          </a:p>
          <a:p>
            <a:pPr lvl="3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endParaRPr lang="hu-HU" sz="1500" dirty="0">
              <a:latin typeface="Calibri" panose="020F0502020204030204" pitchFamily="34" charset="0"/>
            </a:endParaRPr>
          </a:p>
          <a:p>
            <a:pPr lvl="5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hu-HU" sz="1900" dirty="0">
                <a:latin typeface="Calibri" panose="020F0502020204030204" pitchFamily="34" charset="0"/>
              </a:rPr>
              <a:t>How to avoid  targeting people who are not interested?</a:t>
            </a:r>
          </a:p>
          <a:p>
            <a:pPr lvl="5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hu-HU" sz="1900" dirty="0">
                <a:latin typeface="Calibri" panose="020F0502020204030204" pitchFamily="34" charset="0"/>
              </a:rPr>
              <a:t>How to find people who would appriciate the offering?</a:t>
            </a:r>
          </a:p>
          <a:p>
            <a:pPr marL="180000" lvl="1" indent="0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hu-HU" sz="1500" dirty="0">
              <a:latin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Predictive modelling can help us to define which customer is likely to be interested in purchaising a certain product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We use results of previous similar campaigns or if not available product ownership as a proxy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It all boils down to a </a:t>
            </a:r>
            <a:r>
              <a:rPr lang="hu-HU" sz="1700" b="1" dirty="0">
                <a:latin typeface="Calibri" panose="020F0502020204030204" pitchFamily="34" charset="0"/>
              </a:rPr>
              <a:t>binary classification problem </a:t>
            </a:r>
            <a:r>
              <a:rPr lang="hu-HU" sz="1700" dirty="0">
                <a:latin typeface="Calibri" panose="020F0502020204030204" pitchFamily="34" charset="0"/>
              </a:rPr>
              <a:t>(there can be other approaches too)</a:t>
            </a:r>
            <a:endParaRPr lang="hu-HU" sz="1700" b="1" dirty="0">
              <a:latin typeface="Calibri" panose="020F0502020204030204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cross-selling?</a:t>
            </a:r>
            <a:b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500" b="1" dirty="0">
                <a:solidFill>
                  <a:srgbClr val="7F7F7F"/>
                </a:solidFill>
              </a:rPr>
              <a:t>And why do we need analytics for it?</a:t>
            </a:r>
            <a:br>
              <a:rPr lang="en-GB" sz="1500" b="1" dirty="0"/>
            </a:br>
            <a:endParaRPr lang="en-GB" sz="1500" dirty="0"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/>
          <a:lstStyle/>
          <a:p>
            <a:fld id="{3375E753-4A84-42C1-8253-52DEF6E4AAD6}" type="slidenum">
              <a:rPr lang="en-GB" smtClean="0"/>
              <a:t>4</a:t>
            </a:fld>
            <a:endParaRPr lang="en-GB" dirty="0"/>
          </a:p>
        </p:txBody>
      </p:sp>
      <p:pic>
        <p:nvPicPr>
          <p:cNvPr id="10" name="Graphic 9" descr="Pizza">
            <a:extLst>
              <a:ext uri="{FF2B5EF4-FFF2-40B4-BE49-F238E27FC236}">
                <a16:creationId xmlns:a16="http://schemas.microsoft.com/office/drawing/2014/main" id="{4B711B28-FFA1-4062-B1F7-9A5308946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294707">
            <a:off x="1156721" y="2113454"/>
            <a:ext cx="914400" cy="914400"/>
          </a:xfrm>
          <a:prstGeom prst="rect">
            <a:avLst/>
          </a:prstGeom>
        </p:spPr>
      </p:pic>
      <p:pic>
        <p:nvPicPr>
          <p:cNvPr id="19" name="Graphic 18" descr="Wine">
            <a:extLst>
              <a:ext uri="{FF2B5EF4-FFF2-40B4-BE49-F238E27FC236}">
                <a16:creationId xmlns:a16="http://schemas.microsoft.com/office/drawing/2014/main" id="{811FD9B7-44D9-42D0-8A2B-3A91F67C6A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8991" y="2041446"/>
            <a:ext cx="914400" cy="914400"/>
          </a:xfrm>
          <a:prstGeom prst="rect">
            <a:avLst/>
          </a:prstGeom>
        </p:spPr>
      </p:pic>
      <p:pic>
        <p:nvPicPr>
          <p:cNvPr id="22" name="Graphic 21" descr="Add">
            <a:extLst>
              <a:ext uri="{FF2B5EF4-FFF2-40B4-BE49-F238E27FC236}">
                <a16:creationId xmlns:a16="http://schemas.microsoft.com/office/drawing/2014/main" id="{FB5C7B70-CFFC-4D5F-8E26-45C4F57D44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56243" y="2132856"/>
            <a:ext cx="750982" cy="7509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C2E6D5-A0A9-4E29-AEFA-2913331BF71E}"/>
              </a:ext>
            </a:extLst>
          </p:cNvPr>
          <p:cNvSpPr txBox="1"/>
          <p:nvPr/>
        </p:nvSpPr>
        <p:spPr>
          <a:xfrm>
            <a:off x="1428799" y="3284984"/>
            <a:ext cx="122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rgbClr val="C00000"/>
                </a:solidFill>
              </a:rPr>
              <a:t>?</a:t>
            </a:r>
            <a:endParaRPr lang="it-IT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6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5C2618-2B60-4336-87B9-8606F7AD6576}"/>
              </a:ext>
            </a:extLst>
          </p:cNvPr>
          <p:cNvSpPr/>
          <p:nvPr/>
        </p:nvSpPr>
        <p:spPr>
          <a:xfrm>
            <a:off x="3203848" y="1942691"/>
            <a:ext cx="922984" cy="247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D798C1-6E2C-4725-92F6-55539B9023C1}"/>
              </a:ext>
            </a:extLst>
          </p:cNvPr>
          <p:cNvSpPr/>
          <p:nvPr/>
        </p:nvSpPr>
        <p:spPr>
          <a:xfrm>
            <a:off x="611560" y="2671699"/>
            <a:ext cx="460851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hu-HU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(DataExplorer)</a:t>
            </a:r>
          </a:p>
          <a:p>
            <a:r>
              <a:rPr lang="hu-HU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Create_report</a:t>
            </a:r>
            <a:r>
              <a:rPr lang="hu-HU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(MyData</a:t>
            </a:r>
            <a:r>
              <a:rPr lang="hu-HU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and data exploration</a:t>
            </a:r>
            <a:br>
              <a:rPr lang="en-GB" sz="1500" b="1" dirty="0"/>
            </a:br>
            <a:endParaRPr lang="en-GB" sz="1500" dirty="0"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/>
          <a:lstStyle/>
          <a:p>
            <a:fld id="{3375E753-4A84-42C1-8253-52DEF6E4AAD6}" type="slidenum">
              <a:rPr lang="en-GB" smtClean="0"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2C1C31-051A-4ACC-931D-50C1886B4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1" y="3924818"/>
            <a:ext cx="3779912" cy="2169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3053B-11FB-467D-AE1D-69BBF061F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56" y="3889122"/>
            <a:ext cx="2956431" cy="29331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0D73BE-9191-49A2-9BD6-92651679F9F5}"/>
              </a:ext>
            </a:extLst>
          </p:cNvPr>
          <p:cNvSpPr txBox="1"/>
          <p:nvPr/>
        </p:nvSpPr>
        <p:spPr>
          <a:xfrm>
            <a:off x="683568" y="6209407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i="1" dirty="0">
                <a:solidFill>
                  <a:schemeClr val="bg1">
                    <a:lumMod val="50000"/>
                  </a:schemeClr>
                </a:solidFill>
              </a:rPr>
              <a:t>Graphs from the vignettes of the package</a:t>
            </a:r>
            <a:endParaRPr lang="it-IT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2A8E1E-5EBF-45B7-9D9E-F428E5F52EAA}"/>
              </a:ext>
            </a:extLst>
          </p:cNvPr>
          <p:cNvSpPr/>
          <p:nvPr/>
        </p:nvSpPr>
        <p:spPr>
          <a:xfrm>
            <a:off x="611560" y="3284984"/>
            <a:ext cx="720080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ED37F-198A-4C51-A7CF-BFD64F744E43}"/>
              </a:ext>
            </a:extLst>
          </p:cNvPr>
          <p:cNvSpPr txBox="1"/>
          <p:nvPr/>
        </p:nvSpPr>
        <p:spPr>
          <a:xfrm>
            <a:off x="1403648" y="3247455"/>
            <a:ext cx="4032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>
                <a:latin typeface="Calibri" panose="020F0502020204030204" pitchFamily="34" charset="0"/>
              </a:rPr>
              <a:t>HTML report with all major statistics </a:t>
            </a:r>
            <a:endParaRPr lang="it-IT" sz="1700" dirty="0">
              <a:latin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8FD3505-78FC-4042-AE9E-801B27D33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470" y="1187653"/>
            <a:ext cx="7919937" cy="4905643"/>
          </a:xfrm>
        </p:spPr>
        <p:txBody>
          <a:bodyPr>
            <a:normAutofit/>
          </a:bodyPr>
          <a:lstStyle/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Often data is stored at multiple location in different data sources, R has a library for almost all major data source connections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Data manipulaion is fun with </a:t>
            </a:r>
            <a:r>
              <a:rPr lang="hu-HU" sz="1700" dirty="0">
                <a:solidFill>
                  <a:srgbClr val="0070C0"/>
                </a:solidFill>
                <a:latin typeface="Calibri" panose="020F0502020204030204" pitchFamily="34" charset="0"/>
              </a:rPr>
              <a:t>Tidyverse</a:t>
            </a:r>
            <a:endParaRPr lang="en-GB" sz="17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Super easy to get first insights from data</a:t>
            </a:r>
          </a:p>
        </p:txBody>
      </p:sp>
    </p:spTree>
    <p:extLst>
      <p:ext uri="{BB962C8B-B14F-4D97-AF65-F5344CB8AC3E}">
        <p14:creationId xmlns:p14="http://schemas.microsoft.com/office/powerpoint/2010/main" val="163087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3B681A9-6559-4062-9B94-8E75DF6CC379}"/>
              </a:ext>
            </a:extLst>
          </p:cNvPr>
          <p:cNvSpPr/>
          <p:nvPr/>
        </p:nvSpPr>
        <p:spPr>
          <a:xfrm>
            <a:off x="4303362" y="4509510"/>
            <a:ext cx="493059" cy="262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and data preparation</a:t>
            </a:r>
          </a:p>
          <a:p>
            <a:r>
              <a:rPr lang="hu-HU" sz="1500" b="1" dirty="0">
                <a:solidFill>
                  <a:srgbClr val="7F7F7F"/>
                </a:solidFill>
              </a:rPr>
              <a:t>How to simplify the task?</a:t>
            </a:r>
            <a:br>
              <a:rPr lang="en-GB" sz="1500" b="1" dirty="0"/>
            </a:br>
            <a:endParaRPr lang="en-GB" sz="1500" dirty="0"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/>
          <a:lstStyle/>
          <a:p>
            <a:fld id="{3375E753-4A84-42C1-8253-52DEF6E4AAD6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4636E-4CFD-4FD4-BE04-5E10CF348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00" y="1268760"/>
            <a:ext cx="4286250" cy="2981325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824D9-4972-46FD-8D62-C5F0F7BCA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5554" y="1268760"/>
            <a:ext cx="4118934" cy="2981325"/>
          </a:xfrm>
        </p:spPr>
        <p:txBody>
          <a:bodyPr>
            <a:normAutofit/>
          </a:bodyPr>
          <a:lstStyle/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Not a single package for modeling and data preparation (like scikit-learn in Python)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Everything is implemented in different packages having different syntaxes</a:t>
            </a:r>
            <a:endParaRPr lang="en-GB" sz="17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We want to test several models but it can easily become a pain at the end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Quality of documentation varies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7FF5FEE-8802-41A1-9F60-2A1D86D1B741}"/>
              </a:ext>
            </a:extLst>
          </p:cNvPr>
          <p:cNvSpPr txBox="1">
            <a:spLocks/>
          </p:cNvSpPr>
          <p:nvPr/>
        </p:nvSpPr>
        <p:spPr>
          <a:xfrm>
            <a:off x="135296" y="4471122"/>
            <a:ext cx="8829192" cy="2405261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44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08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A common solution for this problems is the </a:t>
            </a:r>
            <a:r>
              <a:rPr lang="hu-HU" sz="1700" dirty="0">
                <a:solidFill>
                  <a:srgbClr val="0070C0"/>
                </a:solidFill>
                <a:latin typeface="Calibri" panose="020F0502020204030204" pitchFamily="34" charset="0"/>
              </a:rPr>
              <a:t>Caret</a:t>
            </a:r>
            <a:r>
              <a:rPr lang="hu-HU" sz="1700" dirty="0">
                <a:latin typeface="Calibri" panose="020F0502020204030204" pitchFamily="34" charset="0"/>
              </a:rPr>
              <a:t> package that is a set of functions for: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Calibri" panose="020F0502020204030204" pitchFamily="34" charset="0"/>
              </a:rPr>
              <a:t>data splitting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Calibri" panose="020F0502020204030204" pitchFamily="34" charset="0"/>
              </a:rPr>
              <a:t>pre-processing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Calibri" panose="020F0502020204030204" pitchFamily="34" charset="0"/>
              </a:rPr>
              <a:t>feature selection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Calibri" panose="020F0502020204030204" pitchFamily="34" charset="0"/>
              </a:rPr>
              <a:t>model tuning using resampling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Calibri" panose="020F0502020204030204" pitchFamily="34" charset="0"/>
              </a:rPr>
              <a:t>variable importance estimation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0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F52628-DF21-4C9D-A9BC-6BC6FA1F7B5B}"/>
              </a:ext>
            </a:extLst>
          </p:cNvPr>
          <p:cNvSpPr/>
          <p:nvPr/>
        </p:nvSpPr>
        <p:spPr>
          <a:xfrm>
            <a:off x="3789947" y="1369268"/>
            <a:ext cx="416927" cy="230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76F371-736D-4F32-B779-0627E5D7026B}"/>
              </a:ext>
            </a:extLst>
          </p:cNvPr>
          <p:cNvGrpSpPr/>
          <p:nvPr/>
        </p:nvGrpSpPr>
        <p:grpSpPr>
          <a:xfrm>
            <a:off x="683568" y="4941168"/>
            <a:ext cx="7461040" cy="2520561"/>
            <a:chOff x="683568" y="4941168"/>
            <a:chExt cx="7461040" cy="25205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C8B5E2-2F3E-48AA-AA05-5DCE98E94C2F}"/>
                </a:ext>
              </a:extLst>
            </p:cNvPr>
            <p:cNvSpPr/>
            <p:nvPr/>
          </p:nvSpPr>
          <p:spPr>
            <a:xfrm>
              <a:off x="683568" y="4941168"/>
              <a:ext cx="7461040" cy="1540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77FF5FEE-8802-41A1-9F60-2A1D86D1B741}"/>
                </a:ext>
              </a:extLst>
            </p:cNvPr>
            <p:cNvSpPr txBox="1">
              <a:spLocks/>
            </p:cNvSpPr>
            <p:nvPr/>
          </p:nvSpPr>
          <p:spPr>
            <a:xfrm>
              <a:off x="683568" y="5056468"/>
              <a:ext cx="7461040" cy="2405261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lnSpc>
                  <a:spcPts val="1200"/>
                </a:lnSpc>
                <a:spcBef>
                  <a:spcPts val="0"/>
                </a:spcBef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457200" rtl="0" eaLnBrk="1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Wingdings" charset="2"/>
                <a:buChar char="§"/>
                <a:defRPr sz="1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457200" rtl="0" eaLnBrk="1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Lucida Grande"/>
                <a:buChar char="-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4400" indent="-180000" algn="l" defTabSz="457200" rtl="0" eaLnBrk="1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0800" indent="-180000" algn="l" defTabSz="457200" rtl="0" eaLnBrk="1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Ø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400">
                <a:lnSpc>
                  <a:spcPts val="7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task = </a:t>
              </a:r>
              <a:r>
                <a:rPr lang="en-US" sz="14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makeClassifTask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(data = data, target = </a:t>
              </a:r>
              <a:r>
                <a:rPr lang="hu-H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"target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_v</a:t>
              </a:r>
              <a:r>
                <a:rPr lang="hu-H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r")</a:t>
              </a:r>
              <a:endParaRPr lang="hu-HU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lvl="1" indent="0" defTabSz="914400">
                <a:lnSpc>
                  <a:spcPts val="7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hu-H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lrn_rpart = </a:t>
              </a:r>
              <a:r>
                <a:rPr lang="hu-HU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makeLearner</a:t>
              </a:r>
              <a:r>
                <a:rPr lang="hu-H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("classif.rpart", predict.type = "prob")</a:t>
              </a:r>
            </a:p>
            <a:p>
              <a:pPr marL="0" lvl="1" indent="0" defTabSz="914400">
                <a:lnSpc>
                  <a:spcPts val="7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train.set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(n, size = 0.8*n)</a:t>
              </a:r>
            </a:p>
            <a:p>
              <a:pPr marL="0" lvl="1" indent="0" defTabSz="914400">
                <a:lnSpc>
                  <a:spcPts val="7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test.set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4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setdiff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(1:n,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train.set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endParaRPr lang="hu-HU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lvl="1" indent="0" defTabSz="914400">
                <a:lnSpc>
                  <a:spcPts val="7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hu-H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model_rpart = </a:t>
              </a:r>
              <a:r>
                <a:rPr lang="hu-HU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train</a:t>
              </a:r>
              <a:r>
                <a:rPr lang="hu-H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(lrn_rpart, task, subset = train.set)</a:t>
              </a:r>
            </a:p>
            <a:p>
              <a:pPr marL="0" lvl="1" indent="0" defTabSz="914400">
                <a:lnSpc>
                  <a:spcPts val="7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hu-H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pred_rpart = </a:t>
              </a:r>
              <a:r>
                <a:rPr lang="hu-HU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predict</a:t>
              </a:r>
              <a:r>
                <a:rPr lang="hu-H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(model_rpart, task = task, subset = test.set)</a:t>
              </a:r>
            </a:p>
          </p:txBody>
        </p:sp>
      </p:grp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and data preparation</a:t>
            </a:r>
            <a:b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500" b="1" dirty="0">
                <a:solidFill>
                  <a:srgbClr val="7F7F7F"/>
                </a:solidFill>
              </a:rPr>
              <a:t>MLR for the rescue</a:t>
            </a:r>
            <a:br>
              <a:rPr lang="en-GB" sz="1500" b="1" dirty="0"/>
            </a:br>
            <a:endParaRPr lang="en-GB" sz="1500" dirty="0"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/>
          <a:lstStyle/>
          <a:p>
            <a:fld id="{3375E753-4A84-42C1-8253-52DEF6E4AAD6}" type="slidenum">
              <a:rPr lang="en-GB" smtClean="0"/>
              <a:t>7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FA151A-F93B-4F64-9EFA-60C97870D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00" y="1340768"/>
            <a:ext cx="2887481" cy="2736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F11489-542B-4138-B84D-9B8024AF160A}"/>
              </a:ext>
            </a:extLst>
          </p:cNvPr>
          <p:cNvSpPr txBox="1"/>
          <p:nvPr/>
        </p:nvSpPr>
        <p:spPr>
          <a:xfrm>
            <a:off x="251520" y="4509120"/>
            <a:ext cx="3816424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700" dirty="0">
                <a:latin typeface="Calibri" panose="020F0502020204030204" pitchFamily="34" charset="0"/>
              </a:rPr>
              <a:t>Model building just in 6 lines: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824D9-4972-46FD-8D62-C5F0F7BCA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35896" y="1340768"/>
            <a:ext cx="4903308" cy="2981325"/>
          </a:xfrm>
        </p:spPr>
        <p:txBody>
          <a:bodyPr>
            <a:normAutofit/>
          </a:bodyPr>
          <a:lstStyle/>
          <a:p>
            <a:pPr marL="1800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700" dirty="0">
                <a:solidFill>
                  <a:srgbClr val="0070C0"/>
                </a:solidFill>
                <a:latin typeface="Calibri" panose="020F0502020204030204" pitchFamily="34" charset="0"/>
              </a:rPr>
              <a:t>MLR</a:t>
            </a:r>
            <a:r>
              <a:rPr lang="hu-HU" sz="1700" dirty="0">
                <a:latin typeface="Calibri" panose="020F0502020204030204" pitchFamily="34" charset="0"/>
              </a:rPr>
              <a:t> package (Machine Learning in R):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Similar to </a:t>
            </a:r>
            <a:r>
              <a:rPr lang="hu-HU" sz="1700" dirty="0">
                <a:solidFill>
                  <a:srgbClr val="0070C0"/>
                </a:solidFill>
                <a:latin typeface="Calibri" panose="020F0502020204030204" pitchFamily="34" charset="0"/>
              </a:rPr>
              <a:t>caret</a:t>
            </a:r>
            <a:r>
              <a:rPr lang="hu-HU" sz="1700" dirty="0">
                <a:latin typeface="Calibri" panose="020F0502020204030204" pitchFamily="34" charset="0"/>
              </a:rPr>
              <a:t> but younger, feels a superset of </a:t>
            </a:r>
            <a:r>
              <a:rPr lang="hu-HU" sz="1700" dirty="0">
                <a:solidFill>
                  <a:srgbClr val="0070C0"/>
                </a:solidFill>
                <a:latin typeface="Calibri" panose="020F0502020204030204" pitchFamily="34" charset="0"/>
              </a:rPr>
              <a:t>caret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Intuitive interface, especially if you used Python before</a:t>
            </a:r>
            <a:endParaRPr lang="en-GB" sz="17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Active community around it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700" dirty="0">
                <a:latin typeface="Calibri" panose="020F0502020204030204" pitchFamily="34" charset="0"/>
              </a:rPr>
              <a:t>Good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4821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333679-E351-47C6-8317-3E0A3D08F096}"/>
              </a:ext>
            </a:extLst>
          </p:cNvPr>
          <p:cNvSpPr/>
          <p:nvPr/>
        </p:nvSpPr>
        <p:spPr>
          <a:xfrm>
            <a:off x="2675547" y="3824773"/>
            <a:ext cx="416927" cy="230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1EE37-E228-4B5B-940F-10BC9903655D}"/>
              </a:ext>
            </a:extLst>
          </p:cNvPr>
          <p:cNvSpPr/>
          <p:nvPr/>
        </p:nvSpPr>
        <p:spPr>
          <a:xfrm>
            <a:off x="1115616" y="1357236"/>
            <a:ext cx="416927" cy="230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and data preparation</a:t>
            </a:r>
            <a:br>
              <a:rPr lang="en-GB" sz="1500" b="1" dirty="0"/>
            </a:br>
            <a:endParaRPr lang="en-GB" sz="1500" dirty="0"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/>
          <a:lstStyle/>
          <a:p>
            <a:fld id="{3375E753-4A84-42C1-8253-52DEF6E4AAD6}" type="slidenum">
              <a:rPr lang="en-GB" smtClean="0"/>
              <a:t>8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59E11-AD6C-45BA-8E00-4E99420B1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7" y="3885994"/>
            <a:ext cx="1843237" cy="104857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824D9-4972-46FD-8D62-C5F0F7BCA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530" y="1340768"/>
            <a:ext cx="8071660" cy="4896544"/>
          </a:xfrm>
        </p:spPr>
        <p:txBody>
          <a:bodyPr>
            <a:normAutofit fontScale="92500" lnSpcReduction="10000"/>
          </a:bodyPr>
          <a:lstStyle/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With </a:t>
            </a:r>
            <a:r>
              <a:rPr lang="hu-HU" sz="1800" dirty="0">
                <a:solidFill>
                  <a:srgbClr val="0070C0"/>
                </a:solidFill>
                <a:latin typeface="Calibri" panose="020F0502020204030204" pitchFamily="34" charset="0"/>
              </a:rPr>
              <a:t>MLR</a:t>
            </a:r>
            <a:r>
              <a:rPr lang="hu-HU" sz="1800" dirty="0">
                <a:latin typeface="Calibri" panose="020F0502020204030204" pitchFamily="34" charset="0"/>
              </a:rPr>
              <a:t> similarly easy to: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Sampling (even with SMOTE) –&gt; important for imbalanced datasets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Grid-search for hyperparameter tuning -&gt; provide best models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Evaluate results (several metrics built in)</a:t>
            </a:r>
          </a:p>
          <a:p>
            <a:pPr marL="554400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>
              <a:latin typeface="Calibri" panose="020F0502020204030204" pitchFamily="34" charset="0"/>
            </a:endParaRPr>
          </a:p>
          <a:p>
            <a:pPr marL="554400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>
              <a:latin typeface="Calibri" panose="020F0502020204030204" pitchFamily="34" charset="0"/>
            </a:endParaRP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Recommendation: use </a:t>
            </a:r>
            <a:r>
              <a:rPr lang="hu-HU" sz="1800" dirty="0">
                <a:solidFill>
                  <a:srgbClr val="0070C0"/>
                </a:solidFill>
                <a:latin typeface="Calibri" panose="020F0502020204030204" pitchFamily="34" charset="0"/>
              </a:rPr>
              <a:t>H2O </a:t>
            </a:r>
            <a:r>
              <a:rPr lang="hu-HU" sz="1800" dirty="0">
                <a:latin typeface="Calibri" panose="020F0502020204030204" pitchFamily="34" charset="0"/>
              </a:rPr>
              <a:t>models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Can be used with MLR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Provide good results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Train fast (vital for grid search)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Stabil library with bright future vision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Cross-platform models</a:t>
            </a:r>
          </a:p>
          <a:p>
            <a:pPr marL="554400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and data preparation</a:t>
            </a:r>
            <a:b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500" b="1" dirty="0">
                <a:solidFill>
                  <a:srgbClr val="7F7F7F"/>
                </a:solidFill>
              </a:rPr>
              <a:t>Challanges with MLR</a:t>
            </a:r>
            <a:br>
              <a:rPr lang="en-GB" sz="1500" b="1" dirty="0"/>
            </a:br>
            <a:endParaRPr lang="en-GB" sz="1500" dirty="0"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/>
          <a:lstStyle/>
          <a:p>
            <a:fld id="{3375E753-4A84-42C1-8253-52DEF6E4AAD6}" type="slidenum">
              <a:rPr lang="en-GB" smtClean="0"/>
              <a:t>9</a:t>
            </a:fld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824D9-4972-46FD-8D62-C5F0F7BCA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530" y="1340768"/>
            <a:ext cx="5843646" cy="4896544"/>
          </a:xfrm>
        </p:spPr>
        <p:txBody>
          <a:bodyPr>
            <a:normAutofit/>
          </a:bodyPr>
          <a:lstStyle/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It is still just a wrapper around libraries working differently (huge variance in performance of the models)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Sometimes you can stuck in problems finding no anwsers in documentation (i.e. how to save a H2O model) – but StackOverflow is your friend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</a:rPr>
              <a:t>Some evluation metric frequently used in business  (i.e. Lift) is missing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sz="1700" dirty="0">
              <a:latin typeface="Calibri" panose="020F0502020204030204" pitchFamily="34" charset="0"/>
            </a:endParaRPr>
          </a:p>
          <a:p>
            <a:pPr marL="554400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7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7C2C1-68E1-44E9-B974-FCA2C955C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24" y="4509120"/>
            <a:ext cx="3796315" cy="1450479"/>
          </a:xfrm>
          <a:prstGeom prst="rect">
            <a:avLst/>
          </a:prstGeom>
        </p:spPr>
      </p:pic>
      <p:pic>
        <p:nvPicPr>
          <p:cNvPr id="12" name="Picture 2" descr="https://i.ytimg.com/vi/AcKgZo4s0kY/hqdefault.jpg">
            <a:extLst>
              <a:ext uri="{FF2B5EF4-FFF2-40B4-BE49-F238E27FC236}">
                <a16:creationId xmlns:a16="http://schemas.microsoft.com/office/drawing/2014/main" id="{C62EE4B1-A89D-4BD0-B43C-E6BA5890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386040" cy="17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73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enerali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Red background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ide grey background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Generali</Template>
  <TotalTime>10815</TotalTime>
  <Words>844</Words>
  <Application>Microsoft Office PowerPoint</Application>
  <PresentationFormat>On-screen Show (4:3)</PresentationFormat>
  <Paragraphs>130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</vt:lpstr>
      <vt:lpstr>Arial Italic</vt:lpstr>
      <vt:lpstr>Arial Regular</vt:lpstr>
      <vt:lpstr>Calibri</vt:lpstr>
      <vt:lpstr>Courier New</vt:lpstr>
      <vt:lpstr>Lucida Grande</vt:lpstr>
      <vt:lpstr>Wingdings</vt:lpstr>
      <vt:lpstr>Generali</vt:lpstr>
      <vt:lpstr>Slide Red background</vt:lpstr>
      <vt:lpstr>Slide grey background</vt:lpstr>
      <vt:lpstr>think-cell Slide</vt:lpstr>
      <vt:lpstr>R for cross-sell modelling</vt:lpstr>
      <vt:lpstr>About Generali</vt:lpstr>
      <vt:lpstr>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remarks</vt:lpstr>
      <vt:lpstr>Questions</vt:lpstr>
      <vt:lpstr>PowerPoint Presentation</vt:lpstr>
    </vt:vector>
  </TitlesOfParts>
  <Company>Generali Business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Consorti Valerio</dc:creator>
  <cp:keywords>Internal</cp:keywords>
  <cp:lastModifiedBy>Tisza Viktor</cp:lastModifiedBy>
  <cp:revision>273</cp:revision>
  <dcterms:created xsi:type="dcterms:W3CDTF">2016-11-21T09:43:56Z</dcterms:created>
  <dcterms:modified xsi:type="dcterms:W3CDTF">2018-10-25T08:07:37Z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a57826d6-73f4-4684-a9d0-3406ad738442</vt:lpwstr>
  </property>
  <property fmtid="{D5CDD505-2E9C-101B-9397-08002B2CF9AE}" pid="3" name="GeneraliClassification">
    <vt:lpwstr>Internal</vt:lpwstr>
  </property>
</Properties>
</file>